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Forum" panose="020B0604020202020204" charset="0"/>
      <p:regular r:id="rId17"/>
    </p:embeddedFont>
    <p:embeddedFont>
      <p:font typeface="DejaVu Serif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-370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856531"/>
            <a:ext cx="10170052" cy="1415940"/>
            <a:chOff x="0" y="0"/>
            <a:chExt cx="3545116" cy="4935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5116" cy="493574"/>
            </a:xfrm>
            <a:custGeom>
              <a:avLst/>
              <a:gdLst/>
              <a:ahLst/>
              <a:cxnLst/>
              <a:rect l="l" t="t" r="r" b="b"/>
              <a:pathLst>
                <a:path w="3545116" h="493574">
                  <a:moveTo>
                    <a:pt x="0" y="0"/>
                  </a:moveTo>
                  <a:lnTo>
                    <a:pt x="3545116" y="0"/>
                  </a:lnTo>
                  <a:lnTo>
                    <a:pt x="3545116" y="493574"/>
                  </a:lnTo>
                  <a:lnTo>
                    <a:pt x="0" y="493574"/>
                  </a:lnTo>
                  <a:close/>
                </a:path>
              </a:pathLst>
            </a:custGeom>
            <a:solidFill>
              <a:srgbClr val="345C7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545116" cy="522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0170052" cy="8856531"/>
            <a:chOff x="0" y="0"/>
            <a:chExt cx="13560069" cy="1180870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5846" t="20466" b="15817"/>
            <a:stretch>
              <a:fillRect/>
            </a:stretch>
          </p:blipFill>
          <p:spPr>
            <a:xfrm>
              <a:off x="0" y="0"/>
              <a:ext cx="13560069" cy="1180870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0170052" y="4991158"/>
            <a:ext cx="8117948" cy="5281313"/>
            <a:chOff x="0" y="0"/>
            <a:chExt cx="10823931" cy="7041751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t="1176" b="1176"/>
            <a:stretch>
              <a:fillRect/>
            </a:stretch>
          </p:blipFill>
          <p:spPr>
            <a:xfrm>
              <a:off x="0" y="0"/>
              <a:ext cx="10823931" cy="7041751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0170052" y="0"/>
            <a:ext cx="8117948" cy="4991158"/>
            <a:chOff x="0" y="0"/>
            <a:chExt cx="2138060" cy="13145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8060" cy="1314544"/>
            </a:xfrm>
            <a:custGeom>
              <a:avLst/>
              <a:gdLst/>
              <a:ahLst/>
              <a:cxnLst/>
              <a:rect l="l" t="t" r="r" b="b"/>
              <a:pathLst>
                <a:path w="2138060" h="1314544">
                  <a:moveTo>
                    <a:pt x="0" y="0"/>
                  </a:moveTo>
                  <a:lnTo>
                    <a:pt x="2138060" y="0"/>
                  </a:lnTo>
                  <a:lnTo>
                    <a:pt x="2138060" y="1314544"/>
                  </a:lnTo>
                  <a:lnTo>
                    <a:pt x="0" y="1314544"/>
                  </a:lnTo>
                  <a:close/>
                </a:path>
              </a:pathLst>
            </a:custGeom>
            <a:solidFill>
              <a:srgbClr val="FF9E7A">
                <a:alpha val="9882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38060" cy="13526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600709" y="1857530"/>
            <a:ext cx="5914653" cy="90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6330" spc="664">
                <a:solidFill>
                  <a:srgbClr val="2A2E30"/>
                </a:solidFill>
                <a:latin typeface="Alta"/>
              </a:rPr>
              <a:t>HOMEVİSTA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71700" y="3039470"/>
            <a:ext cx="6243662" cy="55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16"/>
              </a:lnSpc>
            </a:pPr>
            <a:r>
              <a:rPr lang="en-US" sz="2159" spc="421">
                <a:solidFill>
                  <a:srgbClr val="2A2E30"/>
                </a:solidFill>
                <a:latin typeface="DM Sans Medium"/>
              </a:rPr>
              <a:t>Emlak Danışmanlığı için Mobil Uygulama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842776"/>
            <a:chOff x="0" y="0"/>
            <a:chExt cx="3259022" cy="121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9022" cy="1219420"/>
            </a:xfrm>
            <a:custGeom>
              <a:avLst/>
              <a:gdLst/>
              <a:ahLst/>
              <a:cxnLst/>
              <a:rect l="l" t="t" r="r" b="b"/>
              <a:pathLst>
                <a:path w="3259022" h="1219420">
                  <a:moveTo>
                    <a:pt x="0" y="0"/>
                  </a:moveTo>
                  <a:lnTo>
                    <a:pt x="3259022" y="0"/>
                  </a:lnTo>
                  <a:lnTo>
                    <a:pt x="3259022" y="1219420"/>
                  </a:lnTo>
                  <a:lnTo>
                    <a:pt x="0" y="1219420"/>
                  </a:lnTo>
                  <a:close/>
                </a:path>
              </a:pathLst>
            </a:custGeom>
            <a:solidFill>
              <a:srgbClr val="FF9E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259022" cy="1247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71016" y="2462464"/>
            <a:ext cx="11145969" cy="292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4"/>
              </a:lnSpc>
            </a:pPr>
            <a:r>
              <a:rPr lang="en-US" sz="7566" spc="794">
                <a:solidFill>
                  <a:srgbClr val="2A2E30"/>
                </a:solidFill>
                <a:latin typeface="Alta"/>
              </a:rPr>
              <a:t>BENİ DİNLEDİĞİNİZ İÇİN TEŞEKKÜR EDERİM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2162" y="8058389"/>
            <a:ext cx="5168146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A2E30"/>
                </a:solidFill>
                <a:latin typeface="DejaVu Serif"/>
              </a:rPr>
              <a:t>Pelin BİNGÖL</a:t>
            </a:r>
          </a:p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A2E30"/>
                </a:solidFill>
                <a:latin typeface="DejaVu Serif"/>
              </a:rPr>
              <a:t>211312082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9010909" cy="7974575"/>
            <a:chOff x="0" y="0"/>
            <a:chExt cx="12014545" cy="1063276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2358" r="12358"/>
            <a:stretch>
              <a:fillRect/>
            </a:stretch>
          </p:blipFill>
          <p:spPr>
            <a:xfrm>
              <a:off x="0" y="0"/>
              <a:ext cx="12014545" cy="10632766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995261" y="1085850"/>
            <a:ext cx="5754258" cy="121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1"/>
              </a:lnSpc>
            </a:pPr>
            <a:r>
              <a:rPr lang="en-US" sz="4634" spc="486">
                <a:solidFill>
                  <a:srgbClr val="2A2E30"/>
                </a:solidFill>
                <a:latin typeface="Alta"/>
              </a:rPr>
              <a:t>UYGULAMAYA BAKIŞ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744153" y="2542958"/>
            <a:ext cx="6256476" cy="6436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9244" lvl="1" indent="-314622">
              <a:lnSpc>
                <a:spcPts val="3963"/>
              </a:lnSpc>
              <a:buFont typeface="Arial"/>
              <a:buChar char="•"/>
            </a:pPr>
            <a:r>
              <a:rPr lang="en-US" sz="2914" spc="148">
                <a:solidFill>
                  <a:srgbClr val="2A2E30"/>
                </a:solidFill>
                <a:latin typeface="Forum"/>
              </a:rPr>
              <a:t>HomeVista, emlak danışmanları için tasarlanmış bir mobil uygulamadır.</a:t>
            </a:r>
          </a:p>
          <a:p>
            <a:pPr marL="629244" lvl="1" indent="-314622">
              <a:lnSpc>
                <a:spcPts val="3963"/>
              </a:lnSpc>
              <a:buFont typeface="Arial"/>
              <a:buChar char="•"/>
            </a:pPr>
            <a:r>
              <a:rPr lang="en-US" sz="2914" spc="148">
                <a:solidFill>
                  <a:srgbClr val="2A2E30"/>
                </a:solidFill>
                <a:latin typeface="Forum"/>
              </a:rPr>
              <a:t>Uygulama, kullanıcıların evlerini fotoğraf ve videolarla incelemelerine, sanal gerçeklik özellikleri ile canlı bir deneyim yaşamalarına imkan tanır.</a:t>
            </a:r>
          </a:p>
          <a:p>
            <a:pPr marL="629244" lvl="1" indent="-314622">
              <a:lnSpc>
                <a:spcPts val="3963"/>
              </a:lnSpc>
              <a:buFont typeface="Arial"/>
              <a:buChar char="•"/>
            </a:pPr>
            <a:r>
              <a:rPr lang="en-US" sz="2914" spc="148">
                <a:solidFill>
                  <a:srgbClr val="2A2E30"/>
                </a:solidFill>
                <a:latin typeface="Forum"/>
              </a:rPr>
              <a:t>Aynı zamanda randevuların evrilme sonuçları, farklı tamirci veya tesisatçı hizmeti sağlamak gibi özellikler sunulur.</a:t>
            </a:r>
          </a:p>
          <a:p>
            <a:pPr>
              <a:lnSpc>
                <a:spcPts val="3963"/>
              </a:lnSpc>
            </a:pPr>
            <a:r>
              <a:rPr lang="en-US" sz="2914" spc="148">
                <a:solidFill>
                  <a:srgbClr val="2A2E30"/>
                </a:solidFill>
                <a:latin typeface="Forum"/>
              </a:rPr>
              <a:t> </a:t>
            </a:r>
          </a:p>
        </p:txBody>
      </p:sp>
      <p:sp>
        <p:nvSpPr>
          <p:cNvPr id="6" name="AutoShape 6"/>
          <p:cNvSpPr/>
          <p:nvPr/>
        </p:nvSpPr>
        <p:spPr>
          <a:xfrm>
            <a:off x="11246408" y="8979785"/>
            <a:ext cx="6012892" cy="23490"/>
          </a:xfrm>
          <a:prstGeom prst="line">
            <a:avLst/>
          </a:prstGeom>
          <a:ln w="9525" cap="flat">
            <a:solidFill>
              <a:srgbClr val="2A2E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15246" y="-2991"/>
            <a:ext cx="4472034" cy="3390185"/>
            <a:chOff x="0" y="0"/>
            <a:chExt cx="5962712" cy="452024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027" r="33255" b="12027"/>
            <a:stretch>
              <a:fillRect/>
            </a:stretch>
          </p:blipFill>
          <p:spPr>
            <a:xfrm>
              <a:off x="0" y="0"/>
              <a:ext cx="5962712" cy="452024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015246" y="6893824"/>
            <a:ext cx="4472034" cy="3390185"/>
            <a:chOff x="0" y="0"/>
            <a:chExt cx="5962712" cy="452024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5974" r="5974"/>
            <a:stretch>
              <a:fillRect/>
            </a:stretch>
          </p:blipFill>
          <p:spPr>
            <a:xfrm>
              <a:off x="0" y="0"/>
              <a:ext cx="5962712" cy="452024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7552741" y="-2991"/>
            <a:ext cx="4488264" cy="2501005"/>
            <a:chOff x="0" y="0"/>
            <a:chExt cx="5984352" cy="333467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8181" b="8181"/>
            <a:stretch>
              <a:fillRect/>
            </a:stretch>
          </p:blipFill>
          <p:spPr>
            <a:xfrm>
              <a:off x="0" y="0"/>
              <a:ext cx="5984352" cy="3334674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7552741" y="7783004"/>
            <a:ext cx="4488264" cy="2501005"/>
            <a:chOff x="0" y="0"/>
            <a:chExt cx="5984352" cy="333467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t="10197" b="10197"/>
            <a:stretch>
              <a:fillRect/>
            </a:stretch>
          </p:blipFill>
          <p:spPr>
            <a:xfrm>
              <a:off x="0" y="0"/>
              <a:ext cx="5984352" cy="3334674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552741" y="2550207"/>
            <a:ext cx="4488264" cy="5174623"/>
            <a:chOff x="0" y="0"/>
            <a:chExt cx="5984352" cy="689949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t="7766"/>
            <a:stretch>
              <a:fillRect/>
            </a:stretch>
          </p:blipFill>
          <p:spPr>
            <a:xfrm>
              <a:off x="0" y="0"/>
              <a:ext cx="5984352" cy="6899497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5316059" y="3453973"/>
            <a:ext cx="2171221" cy="3367092"/>
            <a:chOff x="0" y="0"/>
            <a:chExt cx="2894961" cy="4489455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2894961" cy="4489455"/>
            </a:xfrm>
            <a:prstGeom prst="rect">
              <a:avLst/>
            </a:prstGeom>
            <a:solidFill>
              <a:srgbClr val="345C7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3015246" y="3453973"/>
            <a:ext cx="2236017" cy="3367092"/>
            <a:chOff x="0" y="0"/>
            <a:chExt cx="2981356" cy="4489455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2981356" cy="4489455"/>
            </a:xfrm>
            <a:prstGeom prst="rect">
              <a:avLst/>
            </a:prstGeom>
            <a:solidFill>
              <a:srgbClr val="F46530"/>
            </a:solidFill>
          </p:spPr>
        </p:sp>
      </p:grpSp>
      <p:sp>
        <p:nvSpPr>
          <p:cNvPr id="16" name="TextBox 16"/>
          <p:cNvSpPr txBox="1"/>
          <p:nvPr/>
        </p:nvSpPr>
        <p:spPr>
          <a:xfrm rot="-5400000">
            <a:off x="-1449246" y="4831109"/>
            <a:ext cx="5714024" cy="64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</a:pPr>
            <a:r>
              <a:rPr lang="en-US" sz="4634" spc="486">
                <a:solidFill>
                  <a:srgbClr val="2A2E30"/>
                </a:solidFill>
                <a:latin typeface="Alta"/>
              </a:rPr>
              <a:t>MİSYONUMUZ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5605" y="906111"/>
            <a:ext cx="5461768" cy="8127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1107" lvl="1" indent="-340553">
              <a:lnSpc>
                <a:spcPts val="4290"/>
              </a:lnSpc>
              <a:buFont typeface="Arial"/>
              <a:buChar char="•"/>
            </a:pPr>
            <a:r>
              <a:rPr lang="en-US" sz="3154" spc="160">
                <a:solidFill>
                  <a:srgbClr val="2A2E30"/>
                </a:solidFill>
                <a:latin typeface="Forum"/>
              </a:rPr>
              <a:t>Emlak danışmanlarının evlerini daha kolay ve verimli bir şekilde listelemesine ve sergilemesine yardımcı olmak.</a:t>
            </a:r>
          </a:p>
          <a:p>
            <a:pPr marL="681107" lvl="1" indent="-340553">
              <a:lnSpc>
                <a:spcPts val="4290"/>
              </a:lnSpc>
              <a:buFont typeface="Arial"/>
              <a:buChar char="•"/>
            </a:pPr>
            <a:r>
              <a:rPr lang="en-US" sz="3154" spc="160">
                <a:solidFill>
                  <a:srgbClr val="2A2E30"/>
                </a:solidFill>
                <a:latin typeface="Forum"/>
              </a:rPr>
              <a:t>Ev arayanların evlerini daha kolay ve verimli bir şekilde bulmasına ve satın almasına yardımcı olmak.</a:t>
            </a:r>
          </a:p>
          <a:p>
            <a:pPr marL="681107" lvl="1" indent="-340553">
              <a:lnSpc>
                <a:spcPts val="4290"/>
              </a:lnSpc>
              <a:buFont typeface="Arial"/>
              <a:buChar char="•"/>
            </a:pPr>
            <a:r>
              <a:rPr lang="en-US" sz="3154" spc="160">
                <a:solidFill>
                  <a:srgbClr val="2A2E30"/>
                </a:solidFill>
                <a:latin typeface="Forum"/>
              </a:rPr>
              <a:t>Emlak sektörünü daha şeffaf ve güvenilir hale getirmek.</a:t>
            </a:r>
          </a:p>
          <a:p>
            <a:pPr>
              <a:lnSpc>
                <a:spcPts val="4290"/>
              </a:lnSpc>
            </a:pPr>
            <a:endParaRPr lang="en-US" sz="3154" spc="160">
              <a:solidFill>
                <a:srgbClr val="2A2E30"/>
              </a:solidFill>
              <a:latin typeface="For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87151" cy="5223941"/>
            <a:chOff x="0" y="0"/>
            <a:chExt cx="6382868" cy="69652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3579" b="13579"/>
            <a:stretch>
              <a:fillRect/>
            </a:stretch>
          </p:blipFill>
          <p:spPr>
            <a:xfrm>
              <a:off x="0" y="0"/>
              <a:ext cx="6382868" cy="696525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787151" y="2611971"/>
            <a:ext cx="4787151" cy="5063059"/>
            <a:chOff x="0" y="0"/>
            <a:chExt cx="6382868" cy="675074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6001" b="23004"/>
            <a:stretch>
              <a:fillRect/>
            </a:stretch>
          </p:blipFill>
          <p:spPr>
            <a:xfrm>
              <a:off x="0" y="0"/>
              <a:ext cx="6382868" cy="6750745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5063059"/>
            <a:ext cx="4787151" cy="5223941"/>
            <a:chOff x="0" y="0"/>
            <a:chExt cx="6382868" cy="6965255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6964" b="6964"/>
            <a:stretch>
              <a:fillRect/>
            </a:stretch>
          </p:blipFill>
          <p:spPr>
            <a:xfrm>
              <a:off x="0" y="0"/>
              <a:ext cx="6382868" cy="6965255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4787151" y="0"/>
            <a:ext cx="4787151" cy="2611971"/>
            <a:chOff x="0" y="0"/>
            <a:chExt cx="6382868" cy="348262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6471" r="6471"/>
            <a:stretch>
              <a:fillRect/>
            </a:stretch>
          </p:blipFill>
          <p:spPr>
            <a:xfrm>
              <a:off x="0" y="0"/>
              <a:ext cx="6382868" cy="348262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4787151" y="7675029"/>
            <a:ext cx="4787151" cy="2611971"/>
            <a:chOff x="0" y="0"/>
            <a:chExt cx="6382868" cy="3482627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/>
            <a:srcRect t="39135" r="26059" b="2606"/>
            <a:stretch>
              <a:fillRect/>
            </a:stretch>
          </p:blipFill>
          <p:spPr>
            <a:xfrm>
              <a:off x="0" y="0"/>
              <a:ext cx="6382868" cy="3482627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0170001" y="1881357"/>
            <a:ext cx="7489415" cy="121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</a:pPr>
            <a:r>
              <a:rPr lang="en-US" sz="4634" spc="486">
                <a:solidFill>
                  <a:srgbClr val="2A2E30"/>
                </a:solidFill>
                <a:latin typeface="Alta"/>
              </a:rPr>
              <a:t>uYGULAMANIN BİZE SAĞLADIKLARI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3256537" y="3673136"/>
            <a:ext cx="1316343" cy="0"/>
          </a:xfrm>
          <a:prstGeom prst="line">
            <a:avLst/>
          </a:prstGeom>
          <a:ln w="9525" cap="flat">
            <a:solidFill>
              <a:srgbClr val="2A2E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032617" y="4246491"/>
            <a:ext cx="7764185" cy="2631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312" lvl="1" indent="-283156" algn="ctr">
              <a:lnSpc>
                <a:spcPts val="5298"/>
              </a:lnSpc>
              <a:buFont typeface="Arial"/>
              <a:buChar char="•"/>
            </a:pPr>
            <a:r>
              <a:rPr lang="en-US" sz="2623" spc="246">
                <a:solidFill>
                  <a:srgbClr val="2A2E30"/>
                </a:solidFill>
                <a:latin typeface="Alta"/>
              </a:rPr>
              <a:t>Zengin ve bilgilendirici bir emlak listesi</a:t>
            </a:r>
          </a:p>
          <a:p>
            <a:pPr marL="566312" lvl="1" indent="-283156" algn="ctr">
              <a:lnSpc>
                <a:spcPts val="5298"/>
              </a:lnSpc>
              <a:buFont typeface="Arial"/>
              <a:buChar char="•"/>
            </a:pPr>
            <a:r>
              <a:rPr lang="en-US" sz="2623" spc="246">
                <a:solidFill>
                  <a:srgbClr val="2A2E30"/>
                </a:solidFill>
                <a:latin typeface="Alta"/>
              </a:rPr>
              <a:t>Sanal gerçeklik ile ev gezileri</a:t>
            </a:r>
          </a:p>
          <a:p>
            <a:pPr marL="566312" lvl="1" indent="-283156" algn="ctr">
              <a:lnSpc>
                <a:spcPts val="5298"/>
              </a:lnSpc>
              <a:buFont typeface="Arial"/>
              <a:buChar char="•"/>
            </a:pPr>
            <a:r>
              <a:rPr lang="en-US" sz="2623" spc="246">
                <a:solidFill>
                  <a:srgbClr val="2A2E30"/>
                </a:solidFill>
                <a:latin typeface="Alta"/>
              </a:rPr>
              <a:t>Randevu yönetimi ve iletişim araçları</a:t>
            </a:r>
          </a:p>
          <a:p>
            <a:pPr marL="566312" lvl="1" indent="-283156" algn="ctr">
              <a:lnSpc>
                <a:spcPts val="5298"/>
              </a:lnSpc>
              <a:buFont typeface="Arial"/>
              <a:buChar char="•"/>
            </a:pPr>
            <a:r>
              <a:rPr lang="en-US" sz="2623" spc="246">
                <a:solidFill>
                  <a:srgbClr val="2A2E30"/>
                </a:solidFill>
                <a:latin typeface="Alta"/>
              </a:rPr>
              <a:t>Tamirci ve tesisatçı hizmetleri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43853" y="1143823"/>
            <a:ext cx="10000295" cy="7614205"/>
            <a:chOff x="0" y="0"/>
            <a:chExt cx="3485942" cy="26541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85941" cy="2654189"/>
            </a:xfrm>
            <a:custGeom>
              <a:avLst/>
              <a:gdLst/>
              <a:ahLst/>
              <a:cxnLst/>
              <a:rect l="l" t="t" r="r" b="b"/>
              <a:pathLst>
                <a:path w="3485941" h="2654189">
                  <a:moveTo>
                    <a:pt x="0" y="0"/>
                  </a:moveTo>
                  <a:lnTo>
                    <a:pt x="3485941" y="0"/>
                  </a:lnTo>
                  <a:lnTo>
                    <a:pt x="3485941" y="2654189"/>
                  </a:lnTo>
                  <a:lnTo>
                    <a:pt x="0" y="2654189"/>
                  </a:lnTo>
                  <a:close/>
                </a:path>
              </a:pathLst>
            </a:custGeom>
            <a:solidFill>
              <a:srgbClr val="D4EDF4">
                <a:alpha val="9568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485942" cy="2682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99292" y="3263898"/>
            <a:ext cx="7996715" cy="700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9"/>
              </a:lnSpc>
            </a:pPr>
            <a:r>
              <a:rPr lang="en-US" sz="4948" spc="519">
                <a:solidFill>
                  <a:srgbClr val="2A2E30"/>
                </a:solidFill>
                <a:latin typeface="Alta"/>
              </a:rPr>
              <a:t>HEDEFLERİMİZ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12481" y="4580160"/>
            <a:ext cx="6863039" cy="3268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2597" lvl="1" indent="-296298" algn="ctr">
              <a:lnSpc>
                <a:spcPts val="3732"/>
              </a:lnSpc>
              <a:buFont typeface="Arial"/>
              <a:buChar char="•"/>
            </a:pPr>
            <a:r>
              <a:rPr lang="en-US" sz="2744" spc="139" dirty="0">
                <a:solidFill>
                  <a:srgbClr val="2A2E30"/>
                </a:solidFill>
                <a:latin typeface="For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Emlak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danışmanlarının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verimliliğini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ve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gelirini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artırmak</a:t>
            </a:r>
            <a:endParaRPr lang="en-US" sz="2744" spc="139" dirty="0">
              <a:solidFill>
                <a:srgbClr val="2A2E30"/>
              </a:solidFill>
              <a:latin typeface="Forum Medium"/>
            </a:endParaRPr>
          </a:p>
          <a:p>
            <a:pPr marL="592597" lvl="1" indent="-296298" algn="ctr">
              <a:lnSpc>
                <a:spcPts val="3732"/>
              </a:lnSpc>
              <a:buFont typeface="Arial"/>
              <a:buChar char="•"/>
            </a:pP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Ev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arayanların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karar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verme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sürecini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kolaylaştırmak</a:t>
            </a:r>
            <a:endParaRPr lang="en-US" sz="2744" spc="139" dirty="0">
              <a:solidFill>
                <a:srgbClr val="2A2E30"/>
              </a:solidFill>
              <a:latin typeface="Forum Medium"/>
            </a:endParaRPr>
          </a:p>
          <a:p>
            <a:pPr marL="592597" lvl="1" indent="-296298" algn="ctr">
              <a:lnSpc>
                <a:spcPts val="3732"/>
              </a:lnSpc>
              <a:buFont typeface="Arial"/>
              <a:buChar char="•"/>
            </a:pP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Emlak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sektörünü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daha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şeffaf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ve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güvenilir</a:t>
            </a:r>
            <a:r>
              <a:rPr lang="en-US" sz="2744" spc="139" dirty="0">
                <a:solidFill>
                  <a:srgbClr val="2A2E30"/>
                </a:solidFill>
                <a:latin typeface="Forum Medium"/>
              </a:rPr>
              <a:t> hale </a:t>
            </a:r>
            <a:r>
              <a:rPr lang="en-US" sz="2744" spc="139" dirty="0" err="1">
                <a:solidFill>
                  <a:srgbClr val="2A2E30"/>
                </a:solidFill>
                <a:latin typeface="Forum Medium"/>
              </a:rPr>
              <a:t>getirmek</a:t>
            </a:r>
            <a:endParaRPr lang="en-US" sz="2744" spc="139" dirty="0">
              <a:solidFill>
                <a:srgbClr val="2A2E30"/>
              </a:solidFill>
              <a:latin typeface="Forum Medium"/>
            </a:endParaRPr>
          </a:p>
          <a:p>
            <a:pPr algn="ctr">
              <a:lnSpc>
                <a:spcPts val="3732"/>
              </a:lnSpc>
            </a:pPr>
            <a:endParaRPr lang="en-US" sz="2744" spc="139" dirty="0">
              <a:solidFill>
                <a:srgbClr val="2A2E30"/>
              </a:solidFill>
              <a:latin typeface="Forum Medium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8485828" y="4275360"/>
            <a:ext cx="1316343" cy="0"/>
          </a:xfrm>
          <a:prstGeom prst="line">
            <a:avLst/>
          </a:prstGeom>
          <a:ln w="9525" cap="flat">
            <a:solidFill>
              <a:srgbClr val="2A2E3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6842776"/>
            <a:chOff x="0" y="0"/>
            <a:chExt cx="3259022" cy="12194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9022" cy="1219420"/>
            </a:xfrm>
            <a:custGeom>
              <a:avLst/>
              <a:gdLst/>
              <a:ahLst/>
              <a:cxnLst/>
              <a:rect l="l" t="t" r="r" b="b"/>
              <a:pathLst>
                <a:path w="3259022" h="1219420">
                  <a:moveTo>
                    <a:pt x="0" y="0"/>
                  </a:moveTo>
                  <a:lnTo>
                    <a:pt x="3259022" y="0"/>
                  </a:lnTo>
                  <a:lnTo>
                    <a:pt x="3259022" y="1219420"/>
                  </a:lnTo>
                  <a:lnTo>
                    <a:pt x="0" y="121942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259022" cy="12479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617882"/>
            <a:ext cx="4063264" cy="5239410"/>
            <a:chOff x="0" y="0"/>
            <a:chExt cx="5417686" cy="698588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4165" r="24165"/>
            <a:stretch>
              <a:fillRect/>
            </a:stretch>
          </p:blipFill>
          <p:spPr>
            <a:xfrm>
              <a:off x="0" y="0"/>
              <a:ext cx="5417686" cy="698588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1935549" y="4666058"/>
            <a:ext cx="5766781" cy="5383937"/>
            <a:chOff x="0" y="0"/>
            <a:chExt cx="7689042" cy="717858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5456" r="15456"/>
            <a:stretch>
              <a:fillRect/>
            </a:stretch>
          </p:blipFill>
          <p:spPr>
            <a:xfrm>
              <a:off x="0" y="0"/>
              <a:ext cx="7689042" cy="7178582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6027318" y="1011356"/>
            <a:ext cx="0" cy="3131314"/>
          </a:xfrm>
          <a:prstGeom prst="line">
            <a:avLst/>
          </a:prstGeom>
          <a:ln w="9525" cap="flat">
            <a:solidFill>
              <a:srgbClr val="345C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1373027" y="1011356"/>
            <a:ext cx="0" cy="3131314"/>
          </a:xfrm>
          <a:prstGeom prst="line">
            <a:avLst/>
          </a:prstGeom>
          <a:ln w="9525" cap="flat">
            <a:solidFill>
              <a:srgbClr val="345C7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6174430" y="4617882"/>
            <a:ext cx="5043692" cy="5432112"/>
          </a:xfrm>
          <a:custGeom>
            <a:avLst/>
            <a:gdLst/>
            <a:ahLst/>
            <a:cxnLst/>
            <a:rect l="l" t="t" r="r" b="b"/>
            <a:pathLst>
              <a:path w="5043692" h="5432112">
                <a:moveTo>
                  <a:pt x="0" y="0"/>
                </a:moveTo>
                <a:lnTo>
                  <a:pt x="5043692" y="0"/>
                </a:lnTo>
                <a:lnTo>
                  <a:pt x="5043692" y="5432112"/>
                </a:lnTo>
                <a:lnTo>
                  <a:pt x="0" y="5432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987" r="-21563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493305" y="828675"/>
            <a:ext cx="2064737" cy="211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49"/>
              </a:lnSpc>
            </a:pPr>
            <a:r>
              <a:rPr lang="en-US" sz="12609" spc="643">
                <a:solidFill>
                  <a:srgbClr val="2A2E30"/>
                </a:solidFill>
                <a:latin typeface="Forum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88507" y="1002616"/>
            <a:ext cx="2064737" cy="211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49"/>
              </a:lnSpc>
            </a:pPr>
            <a:r>
              <a:rPr lang="en-US" sz="12609" spc="643">
                <a:solidFill>
                  <a:srgbClr val="2A2E30"/>
                </a:solidFill>
                <a:latin typeface="Forum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76023" y="1002616"/>
            <a:ext cx="2064737" cy="211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49"/>
              </a:lnSpc>
            </a:pPr>
            <a:r>
              <a:rPr lang="en-US" sz="12609" spc="643">
                <a:solidFill>
                  <a:srgbClr val="2A2E30"/>
                </a:solidFill>
                <a:latin typeface="Forum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2776254"/>
            <a:ext cx="3586044" cy="168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853" spc="333">
                <a:solidFill>
                  <a:srgbClr val="2A2E30"/>
                </a:solidFill>
                <a:latin typeface="Forum"/>
              </a:rPr>
              <a:t>ZENGIN VE BILGILENDIRICI BIR EMLAK LISTESI</a:t>
            </a:r>
          </a:p>
          <a:p>
            <a:pPr algn="ctr">
              <a:lnSpc>
                <a:spcPts val="3366"/>
              </a:lnSpc>
            </a:pPr>
            <a:endParaRPr lang="en-US" sz="2853" spc="333">
              <a:solidFill>
                <a:srgbClr val="2A2E30"/>
              </a:solidFill>
              <a:latin typeface="For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671761" y="2776254"/>
            <a:ext cx="3257035" cy="168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853" spc="333">
                <a:solidFill>
                  <a:srgbClr val="2A2E30"/>
                </a:solidFill>
                <a:latin typeface="Forum"/>
              </a:rPr>
              <a:t>SANAL GERÇEKLIK ile ev gezileri</a:t>
            </a:r>
          </a:p>
          <a:p>
            <a:pPr algn="ctr">
              <a:lnSpc>
                <a:spcPts val="3366"/>
              </a:lnSpc>
            </a:pPr>
            <a:endParaRPr lang="en-US" sz="2853" spc="333">
              <a:solidFill>
                <a:srgbClr val="2A2E30"/>
              </a:solidFill>
              <a:latin typeface="For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787489" y="2776254"/>
            <a:ext cx="3498308" cy="168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r>
              <a:rPr lang="en-US" sz="2853" spc="333">
                <a:solidFill>
                  <a:srgbClr val="2A2E30"/>
                </a:solidFill>
                <a:latin typeface="Forum"/>
              </a:rPr>
              <a:t>TAMIRCI VE TESISATÇI hizmetleri</a:t>
            </a:r>
          </a:p>
          <a:p>
            <a:pPr algn="ctr">
              <a:lnSpc>
                <a:spcPts val="3366"/>
              </a:lnSpc>
            </a:pPr>
            <a:endParaRPr lang="en-US" sz="2853" spc="333">
              <a:solidFill>
                <a:srgbClr val="2A2E30"/>
              </a:solidFill>
              <a:latin typeface="For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073893" y="9228401"/>
            <a:ext cx="2107649" cy="0"/>
          </a:xfrm>
          <a:prstGeom prst="line">
            <a:avLst/>
          </a:prstGeom>
          <a:ln w="9525" cap="flat">
            <a:solidFill>
              <a:srgbClr val="2A2E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8099700" y="1049062"/>
            <a:ext cx="2107649" cy="0"/>
          </a:xfrm>
          <a:prstGeom prst="line">
            <a:avLst/>
          </a:prstGeom>
          <a:ln w="9525" cap="flat">
            <a:solidFill>
              <a:srgbClr val="2A2E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440545" y="1028700"/>
            <a:ext cx="8518445" cy="8229600"/>
          </a:xfrm>
          <a:custGeom>
            <a:avLst/>
            <a:gdLst/>
            <a:ahLst/>
            <a:cxnLst/>
            <a:rect l="l" t="t" r="r" b="b"/>
            <a:pathLst>
              <a:path w="8518445" h="8229600">
                <a:moveTo>
                  <a:pt x="0" y="0"/>
                </a:moveTo>
                <a:lnTo>
                  <a:pt x="8518445" y="0"/>
                </a:lnTo>
                <a:lnTo>
                  <a:pt x="85184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387" r="-1261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57266" y="384868"/>
            <a:ext cx="7489415" cy="64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</a:pPr>
            <a:r>
              <a:rPr lang="en-US" sz="4634" spc="486">
                <a:solidFill>
                  <a:srgbClr val="2A2E30"/>
                </a:solidFill>
                <a:latin typeface="Alta"/>
              </a:rPr>
              <a:t>AVANTAJLARI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1529" y="1247509"/>
            <a:ext cx="8160889" cy="850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536"/>
              </a:lnSpc>
              <a:buFont typeface="Arial"/>
              <a:buChar char="•"/>
            </a:pPr>
            <a:r>
              <a:rPr lang="en-US" sz="2600" spc="132">
                <a:solidFill>
                  <a:srgbClr val="2A2E30"/>
                </a:solidFill>
                <a:latin typeface="Forum"/>
              </a:rPr>
              <a:t>Kullanıcı Dostu Deneyim: HomeVista, kullanıcıların evlerini kolayca ve verimli bir şekilde bulmalarına ve satın almalarına yardımcı olmak için tasarlanmıştır.</a:t>
            </a:r>
          </a:p>
          <a:p>
            <a:pPr marL="561341" lvl="1" indent="-280670" algn="ctr">
              <a:lnSpc>
                <a:spcPts val="3536"/>
              </a:lnSpc>
              <a:buFont typeface="Arial"/>
              <a:buChar char="•"/>
            </a:pPr>
            <a:r>
              <a:rPr lang="en-US" sz="2600" spc="132">
                <a:solidFill>
                  <a:srgbClr val="2A2E30"/>
                </a:solidFill>
                <a:latin typeface="Forum"/>
              </a:rPr>
              <a:t>Verimlilik ve Gelir Artışı: Emlak danışmanları için, HomeVista evlerini listeleme ve sergileme sürecini kolaylaştırır ve daha fazla müşteri çekmelerine yardımcı olur.</a:t>
            </a:r>
          </a:p>
          <a:p>
            <a:pPr marL="561341" lvl="1" indent="-280670" algn="ctr">
              <a:lnSpc>
                <a:spcPts val="3536"/>
              </a:lnSpc>
              <a:buFont typeface="Arial"/>
              <a:buChar char="•"/>
            </a:pPr>
            <a:r>
              <a:rPr lang="en-US" sz="2600" spc="132">
                <a:solidFill>
                  <a:srgbClr val="2A2E30"/>
                </a:solidFill>
                <a:latin typeface="Forum"/>
              </a:rPr>
              <a:t>Karlılık Artışı: HomeVista, ev arayanlar için daha iyi bir karar verme sürecini sağlar ve daha hızlı ev satın almalarına yardımcı olur. Bu, emlak danışmanlarının komisyonlarını artırmasına yardımcı olur.</a:t>
            </a:r>
          </a:p>
          <a:p>
            <a:pPr marL="561341" lvl="1" indent="-280670" algn="ctr">
              <a:lnSpc>
                <a:spcPts val="3536"/>
              </a:lnSpc>
              <a:buFont typeface="Arial"/>
              <a:buChar char="•"/>
            </a:pPr>
            <a:r>
              <a:rPr lang="en-US" sz="2600" spc="132">
                <a:solidFill>
                  <a:srgbClr val="2A2E30"/>
                </a:solidFill>
                <a:latin typeface="Forum"/>
              </a:rPr>
              <a:t>Şeffaflık ve Güvenilirlik: HomeVista, emlak sektörünü daha şeffaf ve güvenilir hale getirmeye yardımcı olur. Kullanıcılar, evlerini daha iyi bir şekilde değerlendirmek için daha fazla bilgiye sahip olurlar.</a:t>
            </a:r>
          </a:p>
          <a:p>
            <a:pPr algn="ctr">
              <a:lnSpc>
                <a:spcPts val="3536"/>
              </a:lnSpc>
            </a:pPr>
            <a:endParaRPr lang="en-US" sz="2600" spc="132">
              <a:solidFill>
                <a:srgbClr val="2A2E30"/>
              </a:solidFill>
              <a:latin typeface="For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073893" y="9228401"/>
            <a:ext cx="2107649" cy="0"/>
          </a:xfrm>
          <a:prstGeom prst="line">
            <a:avLst/>
          </a:prstGeom>
          <a:ln w="9525" cap="flat">
            <a:solidFill>
              <a:srgbClr val="2A2E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rot="-5400000">
            <a:off x="8099700" y="1049062"/>
            <a:ext cx="2107649" cy="0"/>
          </a:xfrm>
          <a:prstGeom prst="line">
            <a:avLst/>
          </a:prstGeom>
          <a:ln w="9525" cap="flat">
            <a:solidFill>
              <a:srgbClr val="2A2E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49607" y="1028700"/>
            <a:ext cx="7854198" cy="8229600"/>
          </a:xfrm>
          <a:custGeom>
            <a:avLst/>
            <a:gdLst/>
            <a:ahLst/>
            <a:cxnLst/>
            <a:rect l="l" t="t" r="r" b="b"/>
            <a:pathLst>
              <a:path w="7854198" h="8229600">
                <a:moveTo>
                  <a:pt x="0" y="0"/>
                </a:moveTo>
                <a:lnTo>
                  <a:pt x="7854198" y="0"/>
                </a:lnTo>
                <a:lnTo>
                  <a:pt x="78541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295" r="-32971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951224" y="1085850"/>
            <a:ext cx="7489415" cy="64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41"/>
              </a:lnSpc>
            </a:pPr>
            <a:r>
              <a:rPr lang="en-US" sz="4634" spc="486">
                <a:solidFill>
                  <a:srgbClr val="2A2E30"/>
                </a:solidFill>
                <a:latin typeface="Alta"/>
              </a:rPr>
              <a:t>DEZAVANTAJLARI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1901" y="2361449"/>
            <a:ext cx="8468062" cy="751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030" lvl="1" indent="-312515" algn="ctr">
              <a:lnSpc>
                <a:spcPts val="3937"/>
              </a:lnSpc>
              <a:buFont typeface="Arial"/>
              <a:buChar char="•"/>
            </a:pPr>
            <a:r>
              <a:rPr lang="en-US" sz="2895" spc="147">
                <a:solidFill>
                  <a:srgbClr val="2A2E30"/>
                </a:solidFill>
                <a:latin typeface="Forum"/>
              </a:rPr>
              <a:t>Sanal gerçeklik uygulamalarının verilerini ve sunumunun genel yapısının karmaşıklığı bazı teknik seçenekleri barındırabilir.</a:t>
            </a:r>
          </a:p>
          <a:p>
            <a:pPr marL="625030" lvl="1" indent="-312515" algn="ctr">
              <a:lnSpc>
                <a:spcPts val="3937"/>
              </a:lnSpc>
              <a:buFont typeface="Arial"/>
              <a:buChar char="•"/>
            </a:pPr>
            <a:r>
              <a:rPr lang="en-US" sz="2895" spc="147">
                <a:solidFill>
                  <a:srgbClr val="2A2E30"/>
                </a:solidFill>
                <a:latin typeface="Forum"/>
              </a:rPr>
              <a:t>Sanal gerçeklik uygulamalarının geliştirilmesi ve entegrasyonu teknik olarak zor olabilir. Bu, uygulamanın geliştirilme ve piyasaya sürülme süresini uzatabilir.</a:t>
            </a:r>
          </a:p>
          <a:p>
            <a:pPr marL="625030" lvl="1" indent="-312515" algn="ctr">
              <a:lnSpc>
                <a:spcPts val="3937"/>
              </a:lnSpc>
              <a:buFont typeface="Arial"/>
              <a:buChar char="•"/>
            </a:pPr>
            <a:r>
              <a:rPr lang="en-US" sz="2895" spc="147">
                <a:solidFill>
                  <a:srgbClr val="2A2E30"/>
                </a:solidFill>
                <a:latin typeface="Forum"/>
              </a:rPr>
              <a:t>Uygulamanın pazarlanması ve kullanıcıların bu yeni sözleşmeyi kabul etmesi zaman alabilir.</a:t>
            </a:r>
          </a:p>
          <a:p>
            <a:pPr marL="625030" lvl="1" indent="-312515" algn="ctr">
              <a:lnSpc>
                <a:spcPts val="3937"/>
              </a:lnSpc>
              <a:buFont typeface="Arial"/>
              <a:buChar char="•"/>
            </a:pPr>
            <a:r>
              <a:rPr lang="en-US" sz="2895" spc="147">
                <a:solidFill>
                  <a:srgbClr val="2A2E30"/>
                </a:solidFill>
                <a:latin typeface="Forum"/>
              </a:rPr>
              <a:t>HomeVista gibi yenilikçi bir uygulamanın pazarlanması ve kullanıcıların kabulü zaman alabilir. Bu, uygulamanın başarılı olması için önemli bir zorluktur.</a:t>
            </a:r>
          </a:p>
          <a:p>
            <a:pPr algn="ctr">
              <a:lnSpc>
                <a:spcPts val="9136"/>
              </a:lnSpc>
            </a:pPr>
            <a:endParaRPr lang="en-US" sz="2895" spc="147">
              <a:solidFill>
                <a:srgbClr val="2A2E30"/>
              </a:solidFill>
              <a:latin typeface="For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90521" y="0"/>
            <a:ext cx="8197479" cy="10287000"/>
          </a:xfrm>
          <a:custGeom>
            <a:avLst/>
            <a:gdLst/>
            <a:ahLst/>
            <a:cxnLst/>
            <a:rect l="l" t="t" r="r" b="b"/>
            <a:pathLst>
              <a:path w="8197479" h="10287000">
                <a:moveTo>
                  <a:pt x="0" y="0"/>
                </a:moveTo>
                <a:lnTo>
                  <a:pt x="8197479" y="0"/>
                </a:lnTo>
                <a:lnTo>
                  <a:pt x="81974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3000"/>
            </a:blip>
            <a:stretch>
              <a:fillRect l="-59971" r="-28381"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237071" y="370451"/>
            <a:ext cx="9236955" cy="2980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35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935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935"/>
              </a:lnSpc>
              <a:spcBef>
                <a:spcPct val="0"/>
              </a:spcBef>
            </a:pPr>
            <a:r>
              <a:rPr lang="en-US" sz="2811" spc="295">
                <a:solidFill>
                  <a:srgbClr val="2A2E30"/>
                </a:solidFill>
                <a:latin typeface="Alta"/>
              </a:rPr>
              <a:t>Yazılım Geliştirme ve Teknoloji Entegrasyonu: 200 MİLYON TL</a:t>
            </a:r>
          </a:p>
          <a:p>
            <a:pPr algn="ctr">
              <a:lnSpc>
                <a:spcPts val="3935"/>
              </a:lnSpc>
              <a:spcBef>
                <a:spcPct val="0"/>
              </a:spcBef>
            </a:pPr>
            <a:r>
              <a:rPr lang="en-US" sz="2811" spc="295">
                <a:solidFill>
                  <a:srgbClr val="2A2E30"/>
                </a:solidFill>
                <a:latin typeface="Alta"/>
              </a:rPr>
              <a:t>Pazarlama ve Tanıtım: 500 bin TL</a:t>
            </a:r>
          </a:p>
          <a:p>
            <a:pPr algn="ctr">
              <a:lnSpc>
                <a:spcPts val="3935"/>
              </a:lnSpc>
              <a:spcBef>
                <a:spcPct val="0"/>
              </a:spcBef>
            </a:pPr>
            <a:r>
              <a:rPr lang="en-US" sz="2811" spc="295">
                <a:solidFill>
                  <a:srgbClr val="2A2E30"/>
                </a:solidFill>
                <a:latin typeface="Alta"/>
              </a:rPr>
              <a:t>İşletme Maliyetleri: 200 bin TL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7523" y="3558285"/>
            <a:ext cx="7594937" cy="270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283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spc="321">
                <a:solidFill>
                  <a:srgbClr val="2A2E30"/>
                </a:solidFill>
                <a:latin typeface="Alta"/>
              </a:rPr>
              <a:t>Emlak Komisyonları: 100 milyon TL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spc="321">
                <a:solidFill>
                  <a:srgbClr val="2A2E30"/>
                </a:solidFill>
                <a:latin typeface="Alta"/>
              </a:rPr>
              <a:t>Reklam Gelirleri: 50 milyon TL</a:t>
            </a:r>
          </a:p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3059" spc="321">
                <a:solidFill>
                  <a:srgbClr val="2A2E30"/>
                </a:solidFill>
                <a:latin typeface="Alta"/>
              </a:rPr>
              <a:t>Ek Hizmetler: 20 milyon TL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2542" y="593732"/>
            <a:ext cx="4108966" cy="736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2A2E30"/>
                </a:solidFill>
                <a:latin typeface="Alta"/>
              </a:rPr>
              <a:t>Maliyet Kalemleri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1276156" y="3520185"/>
            <a:ext cx="6518553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A2E30"/>
                </a:solidFill>
                <a:latin typeface="Alta"/>
              </a:rPr>
              <a:t> Gelir Kalemleri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1111" y="7629019"/>
            <a:ext cx="7781348" cy="1629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5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215"/>
              </a:lnSpc>
              <a:spcBef>
                <a:spcPct val="0"/>
              </a:spcBef>
            </a:pPr>
            <a:r>
              <a:rPr lang="en-US" sz="2725" spc="318">
                <a:solidFill>
                  <a:srgbClr val="2A2E30"/>
                </a:solidFill>
                <a:latin typeface="Forum"/>
              </a:rPr>
              <a:t>İLK YIL IÇIN TOPLAM GELIR: 170 MILYON TL</a:t>
            </a:r>
          </a:p>
          <a:p>
            <a:pPr algn="ctr">
              <a:lnSpc>
                <a:spcPts val="3215"/>
              </a:lnSpc>
              <a:spcBef>
                <a:spcPct val="0"/>
              </a:spcBef>
            </a:pPr>
            <a:r>
              <a:rPr lang="en-US" sz="2725" spc="318">
                <a:solidFill>
                  <a:srgbClr val="2A2E30"/>
                </a:solidFill>
                <a:latin typeface="Forum"/>
              </a:rPr>
              <a:t>NET GELIR: 168 MILYON TL</a:t>
            </a:r>
          </a:p>
          <a:p>
            <a:pPr algn="ctr">
              <a:lnSpc>
                <a:spcPts val="3215"/>
              </a:lnSpc>
              <a:spcBef>
                <a:spcPct val="0"/>
              </a:spcBef>
            </a:pPr>
            <a:r>
              <a:rPr lang="en-US" sz="2725" spc="318">
                <a:solidFill>
                  <a:srgbClr val="2A2E30"/>
                </a:solidFill>
                <a:latin typeface="Forum"/>
              </a:rPr>
              <a:t>KAR MARJI: %84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071" y="6686245"/>
            <a:ext cx="5987772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A2E30"/>
                </a:solidFill>
                <a:latin typeface="Alta"/>
              </a:rPr>
              <a:t>Tahmini Gelir ve Kar Marjı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Özel</PresentationFormat>
  <Paragraphs>58</Paragraphs>
  <Slides>10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8" baseType="lpstr">
      <vt:lpstr>Arial</vt:lpstr>
      <vt:lpstr>Alta</vt:lpstr>
      <vt:lpstr>Forum Medium</vt:lpstr>
      <vt:lpstr>DM Sans Medium</vt:lpstr>
      <vt:lpstr>Calibri</vt:lpstr>
      <vt:lpstr>Forum</vt:lpstr>
      <vt:lpstr>DejaVu Serif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HomeVista, emlak danışmanları için tasarlanmış bir mobil uygulamadır. Uygulama, kullanıcıların evlerini fotoğraf ve videolarla incelemelerine, sanal gerçeklik özellikleri ile canlı bir deneyim yaşamalarına imkan tanır. Aynı zamanda randevuların evrilme</dc:title>
  <cp:lastModifiedBy>PELİN BİNGÖL</cp:lastModifiedBy>
  <cp:revision>2</cp:revision>
  <dcterms:created xsi:type="dcterms:W3CDTF">2006-08-16T00:00:00Z</dcterms:created>
  <dcterms:modified xsi:type="dcterms:W3CDTF">2023-12-15T10:42:35Z</dcterms:modified>
  <dc:identifier>DAF1upgh1aM</dc:identifier>
</cp:coreProperties>
</file>